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aveSubsetFonts="1">
  <p:sldMasterIdLst>
    <p:sldMasterId id="2147483672" r:id="rId1"/>
    <p:sldMasterId id="2147483679" r:id="rId2"/>
    <p:sldMasterId id="2147483685" r:id="rId3"/>
    <p:sldMasterId id="2147483691" r:id="rId4"/>
    <p:sldMasterId id="2147483697" r:id="rId5"/>
    <p:sldMasterId id="2147483703" r:id="rId6"/>
    <p:sldMasterId id="2147483709" r:id="rId7"/>
  </p:sldMasterIdLst>
  <p:notesMasterIdLst>
    <p:notesMasterId r:id="rId21"/>
  </p:notesMasterIdLst>
  <p:sldIdLst>
    <p:sldId id="256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25" autoAdjust="0"/>
  </p:normalViewPr>
  <p:slideViewPr>
    <p:cSldViewPr>
      <p:cViewPr varScale="1">
        <p:scale>
          <a:sx n="63" d="100"/>
          <a:sy n="63" d="100"/>
        </p:scale>
        <p:origin x="72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media/image1.png>
</file>

<file path=ppt/media/image2.jpg>
</file>

<file path=ppt/media/image4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CE790-4294-465A-A734-96D3EB7D24D8}" type="datetimeFigureOut">
              <a:rPr lang="nl-BE" smtClean="0"/>
              <a:t>21/11/2016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F565E-BC5F-4BCE-B35A-AB8FA5842124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652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aseline="0" dirty="0" smtClean="0"/>
              <a:t>deze herhalingsoefening eventueel weglaten?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F565E-BC5F-4BCE-B35A-AB8FA5842124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125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Foto’s (screenshots) nemen en toevoegen</a:t>
            </a:r>
            <a:r>
              <a:rPr lang="nl-BE" baseline="0" dirty="0" smtClean="0"/>
              <a:t> ?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F565E-BC5F-4BCE-B35A-AB8FA5842124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73612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Box-</a:t>
            </a:r>
            <a:r>
              <a:rPr lang="nl-BE" dirty="0" err="1" smtClean="0"/>
              <a:t>sizing</a:t>
            </a:r>
            <a:r>
              <a:rPr lang="nl-BE" dirty="0" smtClean="0"/>
              <a:t> als alternatief voor de breedte</a:t>
            </a:r>
            <a:r>
              <a:rPr lang="nl-BE" baseline="0" dirty="0" smtClean="0"/>
              <a:t> met de padding?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F565E-BC5F-4BCE-B35A-AB8FA5842124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89876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jp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jp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jp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89B36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28" y="1030288"/>
            <a:ext cx="9186128" cy="3860785"/>
          </a:xfrm>
          <a:prstGeom prst="rect">
            <a:avLst/>
          </a:prstGeom>
          <a:ln>
            <a:noFill/>
          </a:ln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49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EC34E-563E-3E4F-9CB6-35608B9F10E8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0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7BE6E-A6F8-3442-9DA5-5593485BE98C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08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447E9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84777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86CE3-90FF-5744-87D8-5D36EE4D91CC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006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DB7F4-B6ED-1748-9D00-406FDAEF6503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57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E619-EBD6-CB45-B312-466BFC0B87E3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3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FCED-4308-CA4D-ACC4-3948E9F11CDF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062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198B64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61268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86CE3-90FF-5744-87D8-5D36EE4D91CC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801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DB7F4-B6ED-1748-9D00-406FDAEF6503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25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68BE-81D5-48D3-B0F9-724E0DFD53D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72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E619-EBD6-CB45-B312-466BFC0B87E3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157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FFCED-4308-CA4D-ACC4-3948E9F11CDF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557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6B4189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54664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6D7AB-E25E-FB4B-969B-4A4EA7ABA0AD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463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30DE-79EA-A349-BE9F-7981F0F2DC46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109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05770-7E08-F248-BA09-A0038AB0618E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334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9C62E-9B80-144E-9FFF-A108B648E2E0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7180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DCA655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0708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56C8F-3F9B-6D44-8056-EDB07DB254DC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793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7233C-6A1A-B347-86E1-38E7A4477365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5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68BE-81D5-48D3-B0F9-724E0DFD53D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9424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5A780-40C0-BD41-9FCF-DB3CB79764AE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20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6EF45-E80A-A14C-9D81-938871F147C8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501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C6714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85642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FA7-D12C-7141-8399-7EC2FD74B1F4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143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3D340-8AB4-384E-BF13-A0690AD7A543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01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3B24D-7E8B-9541-B8F1-940F0036A509}" type="datetime1">
              <a:t>21/11/2016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528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D68B8-9D46-6848-AE7E-75CFB53DB47C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61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68BE-81D5-48D3-B0F9-724E0DFD53D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10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10" y="4800600"/>
            <a:ext cx="8016293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60413" y="1030287"/>
            <a:ext cx="7926387" cy="36972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9641" y="5431478"/>
            <a:ext cx="8007159" cy="70015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9360" y="6343522"/>
            <a:ext cx="527440" cy="365125"/>
          </a:xfrm>
        </p:spPr>
        <p:txBody>
          <a:bodyPr/>
          <a:lstStyle/>
          <a:p>
            <a:fld id="{EB5A68BE-81D5-48D3-B0F9-724E0DFD53D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20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E757595-8F84-4B90-98D6-92C044288D6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23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4839761"/>
            <a:ext cx="9180000" cy="2018239"/>
          </a:xfrm>
          <a:prstGeom prst="rect">
            <a:avLst/>
          </a:prstGeom>
          <a:solidFill>
            <a:srgbClr val="4E8DCC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latin typeface="Corbel"/>
              </a:defRPr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681" y="5103516"/>
            <a:ext cx="7308070" cy="1486600"/>
          </a:xfrm>
        </p:spPr>
        <p:txBody>
          <a:bodyPr>
            <a:no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  <a:latin typeface="Corbel"/>
                <a:cs typeface="Corbe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noProof="0" smtClean="0"/>
              <a:t>Klik om de ondertitelstijl van het model te bewerken</a:t>
            </a:r>
            <a:endParaRPr lang="nl-BE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992" y="6220049"/>
            <a:ext cx="838828" cy="318755"/>
          </a:xfrm>
          <a:prstGeom prst="rect">
            <a:avLst/>
          </a:prstGeom>
        </p:spPr>
      </p:pic>
      <p:pic>
        <p:nvPicPr>
          <p:cNvPr id="13" name="Picture 12" descr="Odisee_zw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7" y="205437"/>
            <a:ext cx="1779799" cy="460356"/>
          </a:xfrm>
          <a:prstGeom prst="rect">
            <a:avLst/>
          </a:prstGeom>
        </p:spPr>
      </p:pic>
      <p:pic>
        <p:nvPicPr>
          <p:cNvPr id="16" name="Picture 15" descr="fot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8976"/>
            <a:ext cx="9180000" cy="386078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4409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183A-059B-2542-813C-5A08B6D37968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8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7948" y="1600200"/>
            <a:ext cx="38378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FAD7D-2159-674C-BC18-A050D77CC070}" type="datetime1">
              <a:t>21/11/2016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Titel van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3638F-6D52-644A-9831-93255061F043}" type="slidenum"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73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89B368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smtClean="0"/>
              <a:t>Titelstijl van model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smtClean="0"/>
              <a:t>Klik om de tekststijl van het model te bewerken</a:t>
            </a:r>
          </a:p>
          <a:p>
            <a:pPr lvl="1"/>
            <a:r>
              <a:rPr lang="nl-BE" smtClean="0"/>
              <a:t>Tweede niveau</a:t>
            </a:r>
          </a:p>
          <a:p>
            <a:pPr lvl="2"/>
            <a:r>
              <a:rPr lang="nl-BE" smtClean="0"/>
              <a:t>Derde niveau</a:t>
            </a:r>
          </a:p>
          <a:p>
            <a:pPr lvl="3"/>
            <a:r>
              <a:rPr lang="nl-BE" smtClean="0"/>
              <a:t>Vierde niveau</a:t>
            </a:r>
          </a:p>
          <a:p>
            <a:pPr lvl="4"/>
            <a:r>
              <a:rPr lang="nl-BE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EB5A68BE-81D5-48D3-B0F9-724E0DFD53D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3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89B368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4E8DCC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2D86298A-010A-FA4C-979A-202A0C3B0B89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7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4E8DCC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447E90"/>
          </a:solidFill>
          <a:ln>
            <a:solidFill>
              <a:srgbClr val="447E9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3DC040B7-7FDC-EC48-B37F-6E02E1E9CC0E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90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447E90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198B64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3DC040B7-7FDC-EC48-B37F-6E02E1E9CC0E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716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198B64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6B4189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226A858B-F2A2-4C42-A574-D382CE7CB5B0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3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6B4189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DCA655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D3F1546C-12A3-C249-BA16-098223ED8408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8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DCA655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165304"/>
            <a:ext cx="9180000" cy="718352"/>
          </a:xfrm>
          <a:prstGeom prst="rect">
            <a:avLst/>
          </a:prstGeom>
          <a:solidFill>
            <a:srgbClr val="C6714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orbe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948" y="184842"/>
            <a:ext cx="8028852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7948" y="1523232"/>
            <a:ext cx="802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25760" y="63501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AB632AFF-2AE8-5941-B538-F40ED924DEA8}" type="datetime1">
              <a:t>21/11/2016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3606" y="6350169"/>
            <a:ext cx="52908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r>
              <a:rPr lang="en-US"/>
              <a:t>Titel van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9360" y="6343522"/>
            <a:ext cx="527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orbel"/>
                <a:cs typeface="Corbel"/>
              </a:defRPr>
            </a:lvl1pPr>
          </a:lstStyle>
          <a:p>
            <a:fld id="{FCA3638F-6D52-644A-9831-93255061F043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8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C6714A"/>
          </a:solidFill>
          <a:latin typeface="Corbel"/>
          <a:ea typeface="+mj-ea"/>
          <a:cs typeface="Corbel"/>
        </a:defRPr>
      </a:lvl1pPr>
    </p:titleStyle>
    <p:bodyStyle>
      <a:lvl1pPr marL="0" indent="0" algn="l" defTabSz="457200" rtl="0" eaLnBrk="1" latinLnBrk="0" hangingPunct="1">
        <a:lnSpc>
          <a:spcPct val="120000"/>
        </a:lnSpc>
        <a:spcBef>
          <a:spcPct val="20000"/>
        </a:spcBef>
        <a:buFont typeface="Arial"/>
        <a:buNone/>
        <a:defRPr sz="3000" b="1" kern="1200">
          <a:solidFill>
            <a:schemeClr val="tx1"/>
          </a:solidFill>
          <a:latin typeface="Corbel"/>
          <a:ea typeface="+mn-ea"/>
          <a:cs typeface="Corbel"/>
        </a:defRPr>
      </a:lvl1pPr>
      <a:lvl2pPr marL="269875" indent="-269875" algn="l" defTabSz="457200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Corbel"/>
          <a:ea typeface="+mn-ea"/>
          <a:cs typeface="Corbel"/>
        </a:defRPr>
      </a:lvl2pPr>
      <a:lvl3pPr marL="449263" indent="-179388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orbel"/>
          <a:ea typeface="+mn-ea"/>
          <a:cs typeface="Corbel"/>
        </a:defRPr>
      </a:lvl3pPr>
      <a:lvl4pPr marL="628650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4pPr>
      <a:lvl5pPr marL="808038" indent="-179388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orbel"/>
          <a:ea typeface="+mn-ea"/>
          <a:cs typeface="Corbe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1"/>
                </a:solidFill>
                <a:effectLst/>
              </a:rPr>
              <a:t>Mobiel</a:t>
            </a:r>
            <a:r>
              <a:rPr lang="en-US" dirty="0" smtClean="0">
                <a:solidFill>
                  <a:schemeClr val="accent1"/>
                </a:solidFill>
                <a:effectLst/>
              </a:rPr>
              <a:t> en Internet 1</a:t>
            </a:r>
            <a:endParaRPr lang="en-US" dirty="0">
              <a:solidFill>
                <a:schemeClr val="accent1"/>
              </a:solidFill>
              <a:effectLst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Les </a:t>
            </a:r>
            <a:r>
              <a:rPr lang="en-US" dirty="0" smtClean="0">
                <a:solidFill>
                  <a:schemeClr val="accent1"/>
                </a:solidFill>
              </a:rPr>
              <a:t>9</a:t>
            </a:r>
            <a:endParaRPr 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Navigatiebalken</a:t>
            </a:r>
            <a:endParaRPr lang="en-GB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843272"/>
          </a:xfrm>
        </p:spPr>
        <p:txBody>
          <a:bodyPr>
            <a:normAutofit fontScale="92500"/>
          </a:bodyPr>
          <a:lstStyle/>
          <a:p>
            <a:r>
              <a:rPr lang="nl-BE" dirty="0" smtClean="0"/>
              <a:t>Maak er een horizontale navigatiebalk van :</a:t>
            </a:r>
          </a:p>
          <a:p>
            <a:pPr lvl="1"/>
            <a:r>
              <a:rPr lang="nl-BE" dirty="0" smtClean="0"/>
              <a:t>Pas de breedte van de lijst aan (100</a:t>
            </a:r>
            <a:r>
              <a:rPr lang="nl-BE" dirty="0" smtClean="0"/>
              <a:t>%/100vw)</a:t>
            </a:r>
            <a:endParaRPr lang="nl-BE" dirty="0" smtClean="0"/>
          </a:p>
          <a:p>
            <a:pPr lvl="1"/>
            <a:r>
              <a:rPr lang="nl-BE" dirty="0" smtClean="0"/>
              <a:t>Pas de breedte van de li aan (20</a:t>
            </a:r>
            <a:r>
              <a:rPr lang="nl-BE" dirty="0" smtClean="0"/>
              <a:t>%/20vw </a:t>
            </a:r>
            <a:r>
              <a:rPr lang="nl-BE" dirty="0" smtClean="0"/>
              <a:t>want 5 elementen)</a:t>
            </a:r>
          </a:p>
          <a:p>
            <a:pPr lvl="1"/>
            <a:r>
              <a:rPr lang="nl-BE" dirty="0" smtClean="0"/>
              <a:t>Plaats de elementen (</a:t>
            </a:r>
            <a:r>
              <a:rPr lang="nl-BE" dirty="0" err="1" smtClean="0"/>
              <a:t>li</a:t>
            </a:r>
            <a:r>
              <a:rPr lang="nl-BE" dirty="0" smtClean="0"/>
              <a:t>) NAAST elkaar (</a:t>
            </a:r>
            <a:r>
              <a:rPr lang="nl-BE" dirty="0" err="1" smtClean="0"/>
              <a:t>float</a:t>
            </a:r>
            <a:r>
              <a:rPr lang="nl-BE" dirty="0" smtClean="0"/>
              <a:t>:</a:t>
            </a:r>
            <a:r>
              <a:rPr lang="nl-BE" dirty="0" err="1" smtClean="0"/>
              <a:t>left</a:t>
            </a:r>
            <a:r>
              <a:rPr lang="nl-BE" dirty="0" smtClean="0"/>
              <a:t>)</a:t>
            </a:r>
          </a:p>
          <a:p>
            <a:pPr lvl="1"/>
            <a:r>
              <a:rPr lang="nl-BE" dirty="0" smtClean="0"/>
              <a:t>Vb. zie boek </a:t>
            </a:r>
            <a:r>
              <a:rPr lang="nl-BE" dirty="0" err="1" smtClean="0"/>
              <a:t>afb</a:t>
            </a:r>
            <a:r>
              <a:rPr lang="nl-BE" dirty="0" smtClean="0"/>
              <a:t> 10.13 p 234</a:t>
            </a:r>
          </a:p>
          <a:p>
            <a:pPr lvl="1"/>
            <a:endParaRPr lang="nl-BE" dirty="0" smtClean="0"/>
          </a:p>
          <a:p>
            <a:r>
              <a:rPr lang="nl-BE" dirty="0" smtClean="0"/>
              <a:t>Duid de huidige pagina aan : (#huidig)</a:t>
            </a:r>
          </a:p>
          <a:p>
            <a:pPr lvl="1"/>
            <a:r>
              <a:rPr lang="nl-BE" dirty="0" smtClean="0"/>
              <a:t>Lijst met navigatiebalk herneem je op iedere pagina. </a:t>
            </a:r>
          </a:p>
          <a:p>
            <a:pPr lvl="1"/>
            <a:r>
              <a:rPr lang="nl-BE" dirty="0" smtClean="0"/>
              <a:t>Duidt de huidige pagina aan in je </a:t>
            </a:r>
            <a:r>
              <a:rPr lang="nl-BE" dirty="0" err="1" smtClean="0"/>
              <a:t>html</a:t>
            </a:r>
            <a:r>
              <a:rPr lang="nl-BE" dirty="0" smtClean="0"/>
              <a:t> (+ in </a:t>
            </a:r>
            <a:r>
              <a:rPr lang="nl-BE" dirty="0" err="1" smtClean="0"/>
              <a:t>css</a:t>
            </a:r>
            <a:r>
              <a:rPr lang="nl-BE" dirty="0" smtClean="0"/>
              <a:t>)</a:t>
            </a:r>
          </a:p>
          <a:p>
            <a:pPr lvl="1"/>
            <a:r>
              <a:rPr lang="nl-BE" dirty="0" smtClean="0"/>
              <a:t>Zie boek </a:t>
            </a:r>
            <a:r>
              <a:rPr lang="nl-BE" dirty="0" err="1" smtClean="0"/>
              <a:t>afb</a:t>
            </a:r>
            <a:r>
              <a:rPr lang="nl-BE" dirty="0" smtClean="0"/>
              <a:t> 10.14 p 235</a:t>
            </a:r>
          </a:p>
          <a:p>
            <a:pPr lvl="1"/>
            <a:endParaRPr lang="nl-BE" dirty="0" smtClean="0"/>
          </a:p>
          <a:p>
            <a:pPr lvl="1"/>
            <a:endParaRPr lang="en-GB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Navigatiebalken</a:t>
            </a:r>
            <a:endParaRPr lang="en-GB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>
          <a:xfrm>
            <a:off x="457200" y="1481328"/>
            <a:ext cx="8686800" cy="4919472"/>
          </a:xfrm>
        </p:spPr>
        <p:txBody>
          <a:bodyPr>
            <a:normAutofit fontScale="77500" lnSpcReduction="20000"/>
          </a:bodyPr>
          <a:lstStyle/>
          <a:p>
            <a:r>
              <a:rPr lang="nl-BE" dirty="0" smtClean="0"/>
              <a:t>Display </a:t>
            </a:r>
          </a:p>
          <a:p>
            <a:pPr lvl="1"/>
            <a:r>
              <a:rPr lang="nl-BE" dirty="0" smtClean="0">
                <a:solidFill>
                  <a:schemeClr val="accent1"/>
                </a:solidFill>
              </a:rPr>
              <a:t>none</a:t>
            </a:r>
            <a:r>
              <a:rPr lang="nl-BE" dirty="0" smtClean="0"/>
              <a:t> | </a:t>
            </a:r>
            <a:r>
              <a:rPr lang="nl-BE" dirty="0" err="1" smtClean="0">
                <a:solidFill>
                  <a:schemeClr val="accent1"/>
                </a:solidFill>
              </a:rPr>
              <a:t>inline</a:t>
            </a:r>
            <a:r>
              <a:rPr lang="nl-BE" dirty="0" smtClean="0">
                <a:solidFill>
                  <a:schemeClr val="accent1"/>
                </a:solidFill>
              </a:rPr>
              <a:t> </a:t>
            </a:r>
            <a:r>
              <a:rPr lang="nl-BE" dirty="0" smtClean="0"/>
              <a:t>| </a:t>
            </a:r>
            <a:r>
              <a:rPr lang="nl-BE" dirty="0" smtClean="0">
                <a:solidFill>
                  <a:schemeClr val="accent1"/>
                </a:solidFill>
              </a:rPr>
              <a:t>block</a:t>
            </a:r>
            <a:r>
              <a:rPr lang="nl-BE" dirty="0" smtClean="0"/>
              <a:t> | </a:t>
            </a:r>
            <a:r>
              <a:rPr lang="nl-BE" dirty="0" err="1" smtClean="0">
                <a:solidFill>
                  <a:schemeClr val="accent1"/>
                </a:solidFill>
              </a:rPr>
              <a:t>inline</a:t>
            </a:r>
            <a:r>
              <a:rPr lang="nl-BE" dirty="0" smtClean="0">
                <a:solidFill>
                  <a:schemeClr val="accent1"/>
                </a:solidFill>
              </a:rPr>
              <a:t>-block</a:t>
            </a:r>
          </a:p>
          <a:p>
            <a:pPr lvl="1"/>
            <a:endParaRPr lang="nl-BE" dirty="0" smtClean="0"/>
          </a:p>
          <a:p>
            <a:pPr lvl="1"/>
            <a:r>
              <a:rPr lang="nl-BE" dirty="0" smtClean="0"/>
              <a:t>Behandelt een element respectievelijk op de volgende manier :</a:t>
            </a:r>
          </a:p>
          <a:p>
            <a:pPr lvl="2"/>
            <a:r>
              <a:rPr lang="nl-BE" dirty="0" smtClean="0"/>
              <a:t>none : wordt niet getoond</a:t>
            </a:r>
          </a:p>
          <a:p>
            <a:pPr lvl="2"/>
            <a:r>
              <a:rPr lang="nl-BE" dirty="0" err="1" smtClean="0"/>
              <a:t>inline</a:t>
            </a:r>
            <a:r>
              <a:rPr lang="nl-BE" dirty="0" smtClean="0"/>
              <a:t> : het element wordt als een </a:t>
            </a:r>
            <a:r>
              <a:rPr lang="nl-BE" dirty="0" err="1" smtClean="0"/>
              <a:t>inline</a:t>
            </a:r>
            <a:r>
              <a:rPr lang="nl-BE" dirty="0" smtClean="0"/>
              <a:t> element behandeld (vb. a, </a:t>
            </a:r>
            <a:r>
              <a:rPr lang="nl-BE" dirty="0" err="1" smtClean="0"/>
              <a:t>img</a:t>
            </a:r>
            <a:r>
              <a:rPr lang="nl-BE" dirty="0" smtClean="0"/>
              <a:t>, </a:t>
            </a:r>
            <a:r>
              <a:rPr lang="nl-BE" dirty="0" err="1" smtClean="0"/>
              <a:t>em</a:t>
            </a:r>
            <a:r>
              <a:rPr lang="nl-BE" dirty="0" smtClean="0"/>
              <a:t>, </a:t>
            </a:r>
            <a:r>
              <a:rPr lang="nl-BE" dirty="0" err="1" smtClean="0"/>
              <a:t>strong</a:t>
            </a:r>
            <a:r>
              <a:rPr lang="nl-BE" dirty="0" smtClean="0"/>
              <a:t>)</a:t>
            </a:r>
          </a:p>
          <a:p>
            <a:pPr lvl="2"/>
            <a:r>
              <a:rPr lang="nl-BE" dirty="0" err="1" smtClean="0"/>
              <a:t>block</a:t>
            </a:r>
            <a:r>
              <a:rPr lang="nl-BE" dirty="0" smtClean="0"/>
              <a:t> : het element wordt als een </a:t>
            </a:r>
            <a:r>
              <a:rPr lang="nl-BE" dirty="0" err="1" smtClean="0"/>
              <a:t>block</a:t>
            </a:r>
            <a:r>
              <a:rPr lang="nl-BE" dirty="0" smtClean="0"/>
              <a:t> element behandeld (vb. p, h1, </a:t>
            </a:r>
            <a:r>
              <a:rPr lang="nl-BE" dirty="0" err="1" smtClean="0"/>
              <a:t>ul</a:t>
            </a:r>
            <a:r>
              <a:rPr lang="nl-BE" dirty="0" smtClean="0"/>
              <a:t>, </a:t>
            </a:r>
            <a:r>
              <a:rPr lang="nl-BE" dirty="0" err="1" smtClean="0"/>
              <a:t>table</a:t>
            </a:r>
            <a:r>
              <a:rPr lang="nl-BE" dirty="0" smtClean="0"/>
              <a:t>)</a:t>
            </a:r>
          </a:p>
          <a:p>
            <a:pPr lvl="2"/>
            <a:r>
              <a:rPr lang="nl-BE" dirty="0" err="1" smtClean="0"/>
              <a:t>Inline</a:t>
            </a:r>
            <a:r>
              <a:rPr lang="nl-BE" dirty="0" smtClean="0"/>
              <a:t>-block : gedraagt zich als een </a:t>
            </a:r>
            <a:r>
              <a:rPr lang="nl-BE" dirty="0" err="1" smtClean="0"/>
              <a:t>inline</a:t>
            </a:r>
            <a:r>
              <a:rPr lang="nl-BE" dirty="0" smtClean="0"/>
              <a:t> element, maar wel met een mogelijke </a:t>
            </a:r>
            <a:r>
              <a:rPr lang="nl-BE" dirty="0" err="1" smtClean="0"/>
              <a:t>width</a:t>
            </a:r>
            <a:r>
              <a:rPr lang="nl-BE" dirty="0" smtClean="0"/>
              <a:t> en </a:t>
            </a:r>
            <a:r>
              <a:rPr lang="nl-BE" dirty="0" err="1" smtClean="0"/>
              <a:t>height</a:t>
            </a:r>
            <a:r>
              <a:rPr lang="nl-BE" dirty="0" smtClean="0"/>
              <a:t>.</a:t>
            </a:r>
          </a:p>
          <a:p>
            <a:pPr lvl="2"/>
            <a:endParaRPr lang="nl-BE" dirty="0" smtClean="0"/>
          </a:p>
          <a:p>
            <a:pPr lvl="1"/>
            <a:r>
              <a:rPr lang="nl-BE" dirty="0" smtClean="0"/>
              <a:t>We gaan onze linken zo groot maken als onze </a:t>
            </a:r>
            <a:r>
              <a:rPr lang="nl-BE" dirty="0" err="1" smtClean="0"/>
              <a:t>li</a:t>
            </a:r>
            <a:r>
              <a:rPr lang="nl-BE" dirty="0" smtClean="0"/>
              <a:t> (we laten het zich als een </a:t>
            </a:r>
            <a:r>
              <a:rPr lang="nl-BE" dirty="0" err="1" smtClean="0"/>
              <a:t>block</a:t>
            </a:r>
            <a:r>
              <a:rPr lang="nl-BE" dirty="0" smtClean="0"/>
              <a:t> element gedragen)</a:t>
            </a:r>
          </a:p>
          <a:p>
            <a:pPr lvl="2"/>
            <a:r>
              <a:rPr lang="nl-BE" dirty="0" smtClean="0"/>
              <a:t>Let op onverwachte effecten</a:t>
            </a:r>
            <a:r>
              <a:rPr lang="nl-BE" smtClean="0"/>
              <a:t>! </a:t>
            </a:r>
            <a:endParaRPr lang="nl-BE" dirty="0" smtClean="0"/>
          </a:p>
          <a:p>
            <a:pPr lvl="2"/>
            <a:r>
              <a:rPr lang="nl-BE" dirty="0" smtClean="0"/>
              <a:t>Zie boek </a:t>
            </a:r>
            <a:r>
              <a:rPr lang="nl-BE" dirty="0" err="1" smtClean="0"/>
              <a:t>afb</a:t>
            </a:r>
            <a:r>
              <a:rPr lang="nl-BE" dirty="0" smtClean="0"/>
              <a:t> 10.15 p. 236, aangepaste </a:t>
            </a:r>
            <a:r>
              <a:rPr lang="nl-BE" dirty="0" err="1" smtClean="0"/>
              <a:t>css</a:t>
            </a:r>
            <a:r>
              <a:rPr lang="nl-BE" dirty="0" smtClean="0"/>
              <a:t> p 237</a:t>
            </a:r>
          </a:p>
          <a:p>
            <a:pPr lvl="2"/>
            <a:r>
              <a:rPr lang="nl-BE" dirty="0" smtClean="0"/>
              <a:t>Zie </a:t>
            </a:r>
            <a:r>
              <a:rPr lang="nl-BE" dirty="0" err="1" smtClean="0">
                <a:solidFill>
                  <a:schemeClr val="accent1"/>
                </a:solidFill>
              </a:rPr>
              <a:t>menu.css</a:t>
            </a:r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nl-BE" dirty="0" smtClean="0"/>
              <a:t>Je kan deze techniek uitbreiden met o.a. grafisch materiaal en je verbeelding</a:t>
            </a:r>
          </a:p>
          <a:p>
            <a:r>
              <a:rPr lang="nl-BE" dirty="0" smtClean="0"/>
              <a:t>Vb. oefeningen_</a:t>
            </a:r>
            <a:r>
              <a:rPr lang="nl-BE" dirty="0" err="1" smtClean="0"/>
              <a:t>balk.html</a:t>
            </a:r>
            <a:r>
              <a:rPr lang="nl-BE" dirty="0" smtClean="0"/>
              <a:t> &amp; menu_</a:t>
            </a:r>
            <a:r>
              <a:rPr lang="nl-BE" dirty="0" err="1" smtClean="0"/>
              <a:t>balk.css</a:t>
            </a:r>
            <a:endParaRPr lang="nl-BE" dirty="0" smtClean="0"/>
          </a:p>
          <a:p>
            <a:endParaRPr lang="nl-BE" dirty="0" smtClean="0"/>
          </a:p>
          <a:p>
            <a:r>
              <a:rPr lang="nl-BE" b="1" dirty="0" smtClean="0"/>
              <a:t>Oefening</a:t>
            </a:r>
            <a:r>
              <a:rPr lang="nl-BE" dirty="0" smtClean="0"/>
              <a:t> : werk nu zelf een </a:t>
            </a:r>
            <a:r>
              <a:rPr lang="nl-BE" dirty="0" smtClean="0">
                <a:solidFill>
                  <a:srgbClr val="FF0000"/>
                </a:solidFill>
              </a:rPr>
              <a:t>eigen</a:t>
            </a:r>
            <a:r>
              <a:rPr lang="nl-BE" dirty="0" smtClean="0"/>
              <a:t> navigatiebalk uit. Probeer daarbij zoveel mogelijk CSS3 eigenschappen te gebruiken. Zorg dat het eerste en het laatste element van je lijst afgeronde hoeken hebben aan de buitenkant van je menu.</a:t>
            </a:r>
            <a:br>
              <a:rPr lang="nl-BE" dirty="0" smtClean="0"/>
            </a:br>
            <a:endParaRPr lang="nl-BE" dirty="0" smtClean="0"/>
          </a:p>
          <a:p>
            <a:r>
              <a:rPr lang="nl-BE" dirty="0" smtClean="0"/>
              <a:t>TIP : je kan in CSS ook waarden berekenen </a:t>
            </a:r>
            <a:r>
              <a:rPr lang="nl-BE" dirty="0" err="1" smtClean="0"/>
              <a:t>bvb</a:t>
            </a:r>
            <a:r>
              <a:rPr lang="nl-BE" dirty="0" smtClean="0"/>
              <a:t> :</a:t>
            </a:r>
            <a:br>
              <a:rPr lang="nl-BE" dirty="0" smtClean="0"/>
            </a:br>
            <a:r>
              <a:rPr lang="nl-B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nl-B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nl-BE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</a:t>
            </a:r>
            <a:r>
              <a:rPr lang="nl-BE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nl-B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20% </a:t>
            </a:r>
            <a:r>
              <a:rPr lang="nl-B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nl-B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1px</a:t>
            </a:r>
            <a:r>
              <a:rPr lang="nl-BE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nl-B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>Dit element zal nu 1px minder breed zijn dan 20% (van de breedte van het element waar het in zit).</a:t>
            </a:r>
          </a:p>
          <a:p>
            <a:endParaRPr lang="en-GB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5867400" y="1981200"/>
            <a:ext cx="3124200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nl-BE" sz="1400" dirty="0" smtClean="0"/>
              <a:t>= niet het voorbeeld van de les, noch een voorbeeld van het </a:t>
            </a:r>
            <a:r>
              <a:rPr lang="nl-BE" sz="1400" dirty="0" err="1" smtClean="0"/>
              <a:t>internt</a:t>
            </a:r>
            <a:r>
              <a:rPr lang="nl-BE" sz="1400" dirty="0" smtClean="0"/>
              <a:t>. Bouw het zelf op!</a:t>
            </a:r>
            <a:endParaRPr lang="nl-BE" sz="1400" dirty="0"/>
          </a:p>
        </p:txBody>
      </p:sp>
      <p:cxnSp>
        <p:nvCxnSpPr>
          <p:cNvPr id="7" name="Rechte verbindingslijn met pijl 6"/>
          <p:cNvCxnSpPr/>
          <p:nvPr/>
        </p:nvCxnSpPr>
        <p:spPr>
          <a:xfrm flipH="1">
            <a:off x="4419600" y="2362200"/>
            <a:ext cx="1447800" cy="762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2</a:t>
            </a:r>
            <a:r>
              <a:rPr lang="nl-BE" baseline="30000" dirty="0" smtClean="0"/>
              <a:t>e</a:t>
            </a:r>
            <a:r>
              <a:rPr lang="nl-BE" dirty="0" smtClean="0"/>
              <a:t> semester : menubalken met </a:t>
            </a:r>
            <a:r>
              <a:rPr lang="nl-BE" dirty="0" err="1" smtClean="0"/>
              <a:t>jQuery</a:t>
            </a:r>
            <a:endParaRPr lang="nl-BE" dirty="0" smtClean="0"/>
          </a:p>
          <a:p>
            <a:r>
              <a:rPr lang="nl-BE" dirty="0" smtClean="0"/>
              <a:t>google CSS3 menu balken...</a:t>
            </a:r>
            <a:endParaRPr lang="nl-BE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4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Lijsten, navigatiebalken &amp; CSS</a:t>
            </a:r>
          </a:p>
          <a:p>
            <a:endParaRPr lang="nl-BE" dirty="0" smtClean="0"/>
          </a:p>
          <a:p>
            <a:pPr lvl="1"/>
            <a:endParaRPr lang="nl-BE" dirty="0" smtClean="0"/>
          </a:p>
          <a:p>
            <a:pPr lvl="1"/>
            <a:endParaRPr lang="nl-BE" dirty="0" smtClean="0"/>
          </a:p>
          <a:p>
            <a:endParaRPr lang="en-GB" dirty="0"/>
          </a:p>
        </p:txBody>
      </p:sp>
      <p:pic>
        <p:nvPicPr>
          <p:cNvPr id="5" name="Audiobesta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Werken</a:t>
            </a:r>
            <a:r>
              <a:rPr lang="en-GB" dirty="0" smtClean="0"/>
              <a:t> met </a:t>
            </a:r>
            <a:r>
              <a:rPr lang="en-GB" dirty="0" err="1" smtClean="0"/>
              <a:t>lijsten</a:t>
            </a:r>
            <a:r>
              <a:rPr lang="en-GB" dirty="0" smtClean="0"/>
              <a:t> (</a:t>
            </a:r>
            <a:r>
              <a:rPr lang="en-GB" dirty="0" err="1" smtClean="0"/>
              <a:t>ul</a:t>
            </a:r>
            <a:r>
              <a:rPr lang="en-GB" dirty="0" smtClean="0"/>
              <a:t>, </a:t>
            </a:r>
            <a:r>
              <a:rPr lang="en-GB" dirty="0" err="1" smtClean="0"/>
              <a:t>ol</a:t>
            </a:r>
            <a:r>
              <a:rPr lang="en-GB" dirty="0" smtClean="0"/>
              <a:t>, dl)</a:t>
            </a:r>
          </a:p>
          <a:p>
            <a:pPr lvl="1"/>
            <a:r>
              <a:rPr lang="en-GB" dirty="0" err="1" smtClean="0">
                <a:solidFill>
                  <a:schemeClr val="accent2"/>
                </a:solidFill>
              </a:rPr>
              <a:t>ul</a:t>
            </a:r>
            <a:r>
              <a:rPr lang="en-GB" dirty="0" smtClean="0">
                <a:solidFill>
                  <a:schemeClr val="accent2"/>
                </a:solidFill>
              </a:rPr>
              <a:t> + li</a:t>
            </a:r>
            <a:r>
              <a:rPr lang="en-GB" dirty="0" smtClean="0"/>
              <a:t> of </a:t>
            </a:r>
            <a:r>
              <a:rPr lang="en-GB" dirty="0" err="1" smtClean="0">
                <a:solidFill>
                  <a:schemeClr val="accent2"/>
                </a:solidFill>
              </a:rPr>
              <a:t>ol</a:t>
            </a:r>
            <a:r>
              <a:rPr lang="en-GB" dirty="0" smtClean="0">
                <a:solidFill>
                  <a:schemeClr val="accent2"/>
                </a:solidFill>
              </a:rPr>
              <a:t> + li</a:t>
            </a:r>
            <a:r>
              <a:rPr lang="en-GB" dirty="0" smtClean="0"/>
              <a:t> of </a:t>
            </a:r>
            <a:r>
              <a:rPr lang="en-GB" dirty="0" smtClean="0">
                <a:solidFill>
                  <a:schemeClr val="accent2"/>
                </a:solidFill>
              </a:rPr>
              <a:t>dl + </a:t>
            </a:r>
            <a:r>
              <a:rPr lang="en-GB" dirty="0" err="1" smtClean="0">
                <a:solidFill>
                  <a:schemeClr val="accent2"/>
                </a:solidFill>
              </a:rPr>
              <a:t>dt</a:t>
            </a:r>
            <a:r>
              <a:rPr lang="en-GB" dirty="0" smtClean="0">
                <a:solidFill>
                  <a:schemeClr val="accent2"/>
                </a:solidFill>
              </a:rPr>
              <a:t> + </a:t>
            </a:r>
            <a:r>
              <a:rPr lang="en-GB" dirty="0" err="1" smtClean="0">
                <a:solidFill>
                  <a:schemeClr val="accent2"/>
                </a:solidFill>
              </a:rPr>
              <a:t>dd</a:t>
            </a:r>
            <a:endParaRPr lang="en-GB" dirty="0" smtClean="0">
              <a:solidFill>
                <a:schemeClr val="accent2"/>
              </a:solidFill>
            </a:endParaRPr>
          </a:p>
          <a:p>
            <a:endParaRPr lang="en-GB" dirty="0"/>
          </a:p>
          <a:p>
            <a:r>
              <a:rPr lang="en-GB" dirty="0" err="1" smtClean="0"/>
              <a:t>Werk</a:t>
            </a:r>
            <a:r>
              <a:rPr lang="en-GB" dirty="0" smtClean="0"/>
              <a:t> met de </a:t>
            </a:r>
            <a:r>
              <a:rPr lang="en-GB" dirty="0" err="1" smtClean="0"/>
              <a:t>eigenschappen</a:t>
            </a:r>
            <a:endParaRPr lang="en-GB" dirty="0" smtClean="0"/>
          </a:p>
          <a:p>
            <a:pPr lvl="1"/>
            <a:r>
              <a:rPr lang="en-GB" dirty="0" smtClean="0"/>
              <a:t>background</a:t>
            </a:r>
          </a:p>
          <a:p>
            <a:pPr lvl="1"/>
            <a:r>
              <a:rPr lang="en-GB" dirty="0" err="1"/>
              <a:t>c</a:t>
            </a:r>
            <a:r>
              <a:rPr lang="en-GB" dirty="0" err="1" smtClean="0"/>
              <a:t>olor</a:t>
            </a:r>
            <a:endParaRPr lang="en-GB" dirty="0" smtClean="0"/>
          </a:p>
          <a:p>
            <a:pPr lvl="1"/>
            <a:r>
              <a:rPr lang="en-GB" dirty="0" smtClean="0"/>
              <a:t>padding</a:t>
            </a:r>
          </a:p>
          <a:p>
            <a:pPr lvl="1"/>
            <a:r>
              <a:rPr lang="en-GB" dirty="0" smtClean="0"/>
              <a:t>border</a:t>
            </a:r>
            <a:endParaRPr lang="en-GB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List-</a:t>
            </a:r>
            <a:r>
              <a:rPr lang="nl-BE" dirty="0" err="1" smtClean="0"/>
              <a:t>style</a:t>
            </a:r>
            <a:r>
              <a:rPr lang="nl-BE" dirty="0"/>
              <a:t>	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767072"/>
          </a:xfrm>
        </p:spPr>
        <p:txBody>
          <a:bodyPr>
            <a:noAutofit/>
          </a:bodyPr>
          <a:lstStyle/>
          <a:p>
            <a:r>
              <a:rPr lang="nl-BE" sz="2800" dirty="0" smtClean="0"/>
              <a:t>[</a:t>
            </a:r>
            <a:r>
              <a:rPr lang="nl-BE" sz="2800" dirty="0" smtClean="0">
                <a:solidFill>
                  <a:schemeClr val="accent2"/>
                </a:solidFill>
              </a:rPr>
              <a:t>list-</a:t>
            </a:r>
            <a:r>
              <a:rPr lang="nl-BE" sz="2800" dirty="0" err="1" smtClean="0">
                <a:solidFill>
                  <a:schemeClr val="accent2"/>
                </a:solidFill>
              </a:rPr>
              <a:t>style</a:t>
            </a:r>
            <a:r>
              <a:rPr lang="nl-BE" sz="2800" dirty="0" smtClean="0">
                <a:solidFill>
                  <a:schemeClr val="accent2"/>
                </a:solidFill>
              </a:rPr>
              <a:t>-</a:t>
            </a:r>
            <a:r>
              <a:rPr lang="nl-BE" sz="2800" dirty="0" err="1" smtClean="0">
                <a:solidFill>
                  <a:schemeClr val="accent1"/>
                </a:solidFill>
              </a:rPr>
              <a:t>position</a:t>
            </a:r>
            <a:r>
              <a:rPr lang="nl-BE" sz="2800" dirty="0" smtClean="0"/>
              <a:t>] [</a:t>
            </a:r>
            <a:r>
              <a:rPr lang="nl-BE" sz="2800" dirty="0" smtClean="0">
                <a:solidFill>
                  <a:schemeClr val="accent2"/>
                </a:solidFill>
              </a:rPr>
              <a:t>list-</a:t>
            </a:r>
            <a:r>
              <a:rPr lang="nl-BE" sz="2800" dirty="0" err="1" smtClean="0">
                <a:solidFill>
                  <a:schemeClr val="accent2"/>
                </a:solidFill>
              </a:rPr>
              <a:t>style</a:t>
            </a:r>
            <a:r>
              <a:rPr lang="nl-BE" sz="2800" dirty="0" smtClean="0">
                <a:solidFill>
                  <a:schemeClr val="accent2"/>
                </a:solidFill>
              </a:rPr>
              <a:t>-</a:t>
            </a:r>
            <a:r>
              <a:rPr lang="nl-BE" sz="2800" dirty="0" smtClean="0">
                <a:solidFill>
                  <a:schemeClr val="accent1"/>
                </a:solidFill>
              </a:rPr>
              <a:t>type</a:t>
            </a:r>
            <a:r>
              <a:rPr lang="nl-BE" sz="2800" dirty="0" smtClean="0"/>
              <a:t>] </a:t>
            </a:r>
            <a:br>
              <a:rPr lang="nl-BE" sz="2800" dirty="0" smtClean="0"/>
            </a:br>
            <a:r>
              <a:rPr lang="nl-BE" sz="2800" dirty="0" smtClean="0"/>
              <a:t>[</a:t>
            </a:r>
            <a:r>
              <a:rPr lang="nl-BE" sz="2800" dirty="0" smtClean="0">
                <a:solidFill>
                  <a:schemeClr val="accent2"/>
                </a:solidFill>
              </a:rPr>
              <a:t>list-</a:t>
            </a:r>
            <a:r>
              <a:rPr lang="nl-BE" sz="2800" dirty="0" err="1" smtClean="0">
                <a:solidFill>
                  <a:schemeClr val="accent2"/>
                </a:solidFill>
              </a:rPr>
              <a:t>style</a:t>
            </a:r>
            <a:r>
              <a:rPr lang="nl-BE" sz="2800" dirty="0" smtClean="0">
                <a:solidFill>
                  <a:schemeClr val="accent2"/>
                </a:solidFill>
              </a:rPr>
              <a:t>-</a:t>
            </a:r>
            <a:r>
              <a:rPr lang="nl-BE" sz="2800" dirty="0" smtClean="0">
                <a:solidFill>
                  <a:schemeClr val="accent1"/>
                </a:solidFill>
              </a:rPr>
              <a:t>image</a:t>
            </a:r>
            <a:r>
              <a:rPr lang="nl-BE" sz="2800" dirty="0" smtClean="0"/>
              <a:t>]</a:t>
            </a:r>
          </a:p>
          <a:p>
            <a:endParaRPr lang="nl-BE" sz="2800" dirty="0" smtClean="0"/>
          </a:p>
          <a:p>
            <a:r>
              <a:rPr lang="nl-BE" sz="2800" dirty="0" smtClean="0">
                <a:solidFill>
                  <a:schemeClr val="accent2"/>
                </a:solidFill>
              </a:rPr>
              <a:t>List-</a:t>
            </a:r>
            <a:r>
              <a:rPr lang="nl-BE" sz="2800" dirty="0" err="1" smtClean="0">
                <a:solidFill>
                  <a:schemeClr val="accent2"/>
                </a:solidFill>
              </a:rPr>
              <a:t>style</a:t>
            </a:r>
            <a:r>
              <a:rPr lang="nl-BE" sz="2800" dirty="0" smtClean="0">
                <a:solidFill>
                  <a:schemeClr val="accent2"/>
                </a:solidFill>
              </a:rPr>
              <a:t>-</a:t>
            </a:r>
            <a:r>
              <a:rPr lang="nl-BE" sz="2800" dirty="0" err="1" smtClean="0">
                <a:solidFill>
                  <a:schemeClr val="accent2"/>
                </a:solidFill>
              </a:rPr>
              <a:t>position</a:t>
            </a:r>
            <a:r>
              <a:rPr lang="nl-BE" sz="2800" dirty="0" smtClean="0">
                <a:solidFill>
                  <a:schemeClr val="accent2"/>
                </a:solidFill>
              </a:rPr>
              <a:t> </a:t>
            </a:r>
            <a:r>
              <a:rPr lang="nl-BE" sz="2800" dirty="0" smtClean="0"/>
              <a:t>: </a:t>
            </a:r>
          </a:p>
          <a:p>
            <a:pPr lvl="1"/>
            <a:r>
              <a:rPr lang="nl-BE" sz="2400" dirty="0" err="1" smtClean="0">
                <a:solidFill>
                  <a:schemeClr val="accent1"/>
                </a:solidFill>
              </a:rPr>
              <a:t>inside</a:t>
            </a:r>
            <a:r>
              <a:rPr lang="nl-BE" sz="2400" dirty="0" smtClean="0">
                <a:solidFill>
                  <a:schemeClr val="accent1"/>
                </a:solidFill>
              </a:rPr>
              <a:t> </a:t>
            </a:r>
            <a:r>
              <a:rPr lang="nl-BE" sz="2400" dirty="0" smtClean="0"/>
              <a:t>| </a:t>
            </a:r>
            <a:r>
              <a:rPr lang="nl-BE" sz="2400" dirty="0" err="1" smtClean="0">
                <a:solidFill>
                  <a:schemeClr val="accent1"/>
                </a:solidFill>
              </a:rPr>
              <a:t>outside</a:t>
            </a:r>
            <a:endParaRPr lang="nl-BE" sz="2400" dirty="0" smtClean="0">
              <a:solidFill>
                <a:schemeClr val="accent1"/>
              </a:solidFill>
            </a:endParaRPr>
          </a:p>
          <a:p>
            <a:pPr lvl="1"/>
            <a:endParaRPr lang="nl-BE" sz="2400" dirty="0"/>
          </a:p>
          <a:p>
            <a:pPr lvl="1"/>
            <a:r>
              <a:rPr lang="nl-BE" sz="2400" dirty="0" smtClean="0"/>
              <a:t>Binnen of buiten het blok met de tekst. </a:t>
            </a:r>
          </a:p>
          <a:p>
            <a:pPr lvl="1"/>
            <a:r>
              <a:rPr lang="nl-BE" sz="2400" dirty="0" smtClean="0"/>
              <a:t>default = outside</a:t>
            </a:r>
          </a:p>
          <a:p>
            <a:r>
              <a:rPr lang="nl-BE" sz="2800" dirty="0" smtClean="0"/>
              <a:t>Vb</a:t>
            </a:r>
            <a:r>
              <a:rPr lang="nl-BE" sz="2800" dirty="0"/>
              <a:t>. ‘les9.html’</a:t>
            </a:r>
          </a:p>
          <a:p>
            <a:endParaRPr lang="nl-BE" sz="2800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88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2800" dirty="0">
                <a:solidFill>
                  <a:schemeClr val="accent2"/>
                </a:solidFill>
              </a:rPr>
              <a:t>List-</a:t>
            </a:r>
            <a:r>
              <a:rPr lang="nl-BE" sz="2800" dirty="0" err="1">
                <a:solidFill>
                  <a:schemeClr val="accent2"/>
                </a:solidFill>
              </a:rPr>
              <a:t>style</a:t>
            </a:r>
            <a:r>
              <a:rPr lang="nl-BE" sz="2800" dirty="0">
                <a:solidFill>
                  <a:schemeClr val="accent2"/>
                </a:solidFill>
              </a:rPr>
              <a:t>-type</a:t>
            </a:r>
          </a:p>
          <a:p>
            <a:pPr lvl="1"/>
            <a:r>
              <a:rPr lang="nl-BE" sz="2400" dirty="0">
                <a:solidFill>
                  <a:schemeClr val="accent1"/>
                </a:solidFill>
              </a:rPr>
              <a:t>disc</a:t>
            </a:r>
            <a:r>
              <a:rPr lang="nl-BE" sz="2400" dirty="0"/>
              <a:t> | </a:t>
            </a:r>
            <a:r>
              <a:rPr lang="nl-BE" sz="2400" dirty="0" err="1">
                <a:solidFill>
                  <a:schemeClr val="accent1"/>
                </a:solidFill>
              </a:rPr>
              <a:t>circle</a:t>
            </a:r>
            <a:r>
              <a:rPr lang="nl-BE" sz="2400" dirty="0">
                <a:solidFill>
                  <a:schemeClr val="accent1"/>
                </a:solidFill>
              </a:rPr>
              <a:t> </a:t>
            </a:r>
            <a:r>
              <a:rPr lang="nl-BE" sz="2400" dirty="0"/>
              <a:t>| </a:t>
            </a:r>
            <a:r>
              <a:rPr lang="nl-BE" sz="2400" dirty="0">
                <a:solidFill>
                  <a:schemeClr val="accent1"/>
                </a:solidFill>
              </a:rPr>
              <a:t>square</a:t>
            </a:r>
            <a:r>
              <a:rPr lang="nl-BE" sz="2400" dirty="0"/>
              <a:t> | </a:t>
            </a:r>
            <a:r>
              <a:rPr lang="nl-BE" sz="2400" dirty="0">
                <a:solidFill>
                  <a:schemeClr val="accent1"/>
                </a:solidFill>
              </a:rPr>
              <a:t>decimaal</a:t>
            </a:r>
            <a:r>
              <a:rPr lang="nl-BE" sz="2400" dirty="0"/>
              <a:t> | </a:t>
            </a:r>
            <a:r>
              <a:rPr lang="nl-BE" sz="2400" dirty="0" err="1">
                <a:solidFill>
                  <a:schemeClr val="accent1"/>
                </a:solidFill>
              </a:rPr>
              <a:t>upper</a:t>
            </a:r>
            <a:r>
              <a:rPr lang="nl-BE" sz="2400" dirty="0">
                <a:solidFill>
                  <a:schemeClr val="accent1"/>
                </a:solidFill>
              </a:rPr>
              <a:t>-roman</a:t>
            </a:r>
            <a:r>
              <a:rPr lang="nl-BE" sz="2400" dirty="0"/>
              <a:t> | </a:t>
            </a:r>
            <a:r>
              <a:rPr lang="nl-BE" sz="2400" dirty="0" err="1">
                <a:solidFill>
                  <a:schemeClr val="accent1"/>
                </a:solidFill>
              </a:rPr>
              <a:t>lower</a:t>
            </a:r>
            <a:r>
              <a:rPr lang="nl-BE" sz="2400" dirty="0">
                <a:solidFill>
                  <a:schemeClr val="accent1"/>
                </a:solidFill>
              </a:rPr>
              <a:t>-roman</a:t>
            </a:r>
            <a:r>
              <a:rPr lang="nl-BE" sz="2400" dirty="0"/>
              <a:t> | </a:t>
            </a:r>
            <a:r>
              <a:rPr lang="nl-BE" sz="2400" dirty="0" err="1">
                <a:solidFill>
                  <a:schemeClr val="accent1"/>
                </a:solidFill>
              </a:rPr>
              <a:t>upper-alpha</a:t>
            </a:r>
            <a:r>
              <a:rPr lang="nl-BE" sz="2400" dirty="0">
                <a:solidFill>
                  <a:schemeClr val="accent1"/>
                </a:solidFill>
              </a:rPr>
              <a:t> </a:t>
            </a:r>
            <a:r>
              <a:rPr lang="nl-BE" sz="2400" dirty="0"/>
              <a:t>| </a:t>
            </a:r>
            <a:r>
              <a:rPr lang="nl-BE" sz="2400" dirty="0" err="1">
                <a:solidFill>
                  <a:schemeClr val="accent1"/>
                </a:solidFill>
              </a:rPr>
              <a:t>lower-alpha</a:t>
            </a:r>
            <a:r>
              <a:rPr lang="nl-BE" sz="2400" dirty="0">
                <a:solidFill>
                  <a:schemeClr val="accent1"/>
                </a:solidFill>
              </a:rPr>
              <a:t> </a:t>
            </a:r>
            <a:r>
              <a:rPr lang="nl-BE" sz="2400" dirty="0"/>
              <a:t>| </a:t>
            </a:r>
            <a:r>
              <a:rPr lang="nl-BE" sz="2400" dirty="0" smtClean="0">
                <a:solidFill>
                  <a:schemeClr val="accent1"/>
                </a:solidFill>
              </a:rPr>
              <a:t>none</a:t>
            </a:r>
            <a:endParaRPr lang="nl-BE" dirty="0">
              <a:solidFill>
                <a:schemeClr val="accent1"/>
              </a:solidFill>
            </a:endParaRPr>
          </a:p>
          <a:p>
            <a:pPr lvl="1"/>
            <a:endParaRPr lang="nl-BE" sz="2400" dirty="0" smtClean="0"/>
          </a:p>
          <a:p>
            <a:pPr lvl="1"/>
            <a:r>
              <a:rPr lang="nl-BE" sz="2400" dirty="0" smtClean="0"/>
              <a:t>Je kan per niveau in </a:t>
            </a:r>
            <a:r>
              <a:rPr lang="nl-BE" sz="2400" dirty="0" err="1" smtClean="0"/>
              <a:t>css</a:t>
            </a:r>
            <a:r>
              <a:rPr lang="nl-BE" sz="2400" dirty="0" smtClean="0"/>
              <a:t> aanpassen : </a:t>
            </a:r>
            <a:r>
              <a:rPr lang="nl-BE" sz="2400" dirty="0" err="1" smtClean="0"/>
              <a:t>descending</a:t>
            </a:r>
            <a:r>
              <a:rPr lang="nl-BE" sz="2400" dirty="0" smtClean="0"/>
              <a:t> </a:t>
            </a:r>
            <a:r>
              <a:rPr lang="nl-BE" sz="2400" dirty="0" err="1" smtClean="0"/>
              <a:t>selectors</a:t>
            </a:r>
            <a:endParaRPr lang="nl-BE" sz="2400" dirty="0" smtClean="0"/>
          </a:p>
          <a:p>
            <a:pPr lvl="2"/>
            <a:r>
              <a:rPr lang="nl-BE" sz="2200" dirty="0" smtClean="0">
                <a:solidFill>
                  <a:schemeClr val="accent2"/>
                </a:solidFill>
              </a:rPr>
              <a:t>li</a:t>
            </a:r>
            <a:r>
              <a:rPr lang="nl-BE" sz="2200" dirty="0" smtClean="0"/>
              <a:t> { list-</a:t>
            </a:r>
            <a:r>
              <a:rPr lang="nl-BE" sz="2200" dirty="0" err="1" smtClean="0"/>
              <a:t>style</a:t>
            </a:r>
            <a:r>
              <a:rPr lang="nl-BE" sz="2200" dirty="0" smtClean="0"/>
              <a:t>-type: </a:t>
            </a:r>
            <a:r>
              <a:rPr lang="nl-BE" sz="2200" dirty="0" err="1" smtClean="0"/>
              <a:t>decimal</a:t>
            </a:r>
            <a:r>
              <a:rPr lang="nl-BE" sz="2200" dirty="0" smtClean="0"/>
              <a:t>; }</a:t>
            </a:r>
          </a:p>
          <a:p>
            <a:pPr lvl="2"/>
            <a:r>
              <a:rPr lang="nl-BE" sz="2200" dirty="0" smtClean="0">
                <a:solidFill>
                  <a:schemeClr val="accent2"/>
                </a:solidFill>
              </a:rPr>
              <a:t>li</a:t>
            </a:r>
            <a:r>
              <a:rPr lang="nl-BE" sz="2200" dirty="0" smtClean="0"/>
              <a:t> </a:t>
            </a:r>
            <a:r>
              <a:rPr lang="nl-BE" sz="2200" dirty="0" smtClean="0">
                <a:solidFill>
                  <a:schemeClr val="accent2"/>
                </a:solidFill>
              </a:rPr>
              <a:t>li </a:t>
            </a:r>
            <a:r>
              <a:rPr lang="nl-BE" sz="2200" dirty="0" smtClean="0"/>
              <a:t>{ list-style-type: lower-roman;}</a:t>
            </a:r>
          </a:p>
          <a:p>
            <a:pPr lvl="2"/>
            <a:endParaRPr lang="nl-BE" sz="2200" dirty="0"/>
          </a:p>
          <a:p>
            <a:r>
              <a:rPr lang="nl-BE" sz="2800" dirty="0"/>
              <a:t>Vb. ‘les9.html’</a:t>
            </a:r>
          </a:p>
          <a:p>
            <a:pPr lvl="1"/>
            <a:endParaRPr lang="nl-BE" sz="2400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8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2800" dirty="0">
                <a:solidFill>
                  <a:schemeClr val="accent2"/>
                </a:solidFill>
              </a:rPr>
              <a:t>List-</a:t>
            </a:r>
            <a:r>
              <a:rPr lang="nl-BE" sz="2800" dirty="0" err="1">
                <a:solidFill>
                  <a:schemeClr val="accent2"/>
                </a:solidFill>
              </a:rPr>
              <a:t>style</a:t>
            </a:r>
            <a:r>
              <a:rPr lang="nl-BE" sz="2800" dirty="0">
                <a:solidFill>
                  <a:schemeClr val="accent2"/>
                </a:solidFill>
              </a:rPr>
              <a:t>-image</a:t>
            </a:r>
          </a:p>
          <a:p>
            <a:pPr lvl="1"/>
            <a:r>
              <a:rPr lang="nl-BE" sz="2400" dirty="0" err="1">
                <a:solidFill>
                  <a:schemeClr val="accent1"/>
                </a:solidFill>
              </a:rPr>
              <a:t>url</a:t>
            </a:r>
            <a:r>
              <a:rPr lang="nl-BE" sz="2400" dirty="0">
                <a:solidFill>
                  <a:schemeClr val="accent1"/>
                </a:solidFill>
              </a:rPr>
              <a:t>(</a:t>
            </a:r>
            <a:r>
              <a:rPr lang="nl-BE" sz="2400" dirty="0"/>
              <a:t>pad</a:t>
            </a:r>
            <a:r>
              <a:rPr lang="nl-BE" sz="2400" dirty="0">
                <a:solidFill>
                  <a:schemeClr val="accent1"/>
                </a:solidFill>
              </a:rPr>
              <a:t>) </a:t>
            </a:r>
            <a:r>
              <a:rPr lang="nl-BE" sz="2400" dirty="0"/>
              <a:t>| </a:t>
            </a:r>
            <a:r>
              <a:rPr lang="nl-BE" sz="2400" dirty="0" smtClean="0">
                <a:solidFill>
                  <a:schemeClr val="accent1"/>
                </a:solidFill>
              </a:rPr>
              <a:t>none</a:t>
            </a:r>
          </a:p>
          <a:p>
            <a:pPr lvl="1"/>
            <a:endParaRPr lang="nl-BE" sz="2400" dirty="0"/>
          </a:p>
          <a:p>
            <a:pPr lvl="1"/>
            <a:r>
              <a:rPr lang="nl-BE" sz="2400" dirty="0" smtClean="0"/>
              <a:t>Gebruik een afbeelding </a:t>
            </a:r>
            <a:r>
              <a:rPr lang="nl-BE" sz="2400" dirty="0" err="1" smtClean="0"/>
              <a:t>ipv</a:t>
            </a:r>
            <a:r>
              <a:rPr lang="nl-BE" sz="2400" dirty="0" smtClean="0"/>
              <a:t> een standaard </a:t>
            </a:r>
            <a:r>
              <a:rPr lang="nl-BE" sz="2400" dirty="0" err="1" smtClean="0"/>
              <a:t>style</a:t>
            </a:r>
            <a:r>
              <a:rPr lang="nl-BE" sz="2400" dirty="0" smtClean="0"/>
              <a:t>-type</a:t>
            </a:r>
          </a:p>
          <a:p>
            <a:pPr lvl="1"/>
            <a:r>
              <a:rPr lang="nl-BE" sz="2400" dirty="0" smtClean="0"/>
              <a:t>List-</a:t>
            </a:r>
            <a:r>
              <a:rPr lang="nl-BE" sz="2400" dirty="0" err="1" smtClean="0"/>
              <a:t>style</a:t>
            </a:r>
            <a:r>
              <a:rPr lang="nl-BE" sz="2400" dirty="0" smtClean="0"/>
              <a:t>-type als </a:t>
            </a:r>
            <a:r>
              <a:rPr lang="nl-BE" sz="2400" dirty="0" err="1" smtClean="0"/>
              <a:t>backup</a:t>
            </a:r>
            <a:r>
              <a:rPr lang="nl-BE" sz="2400" dirty="0" smtClean="0"/>
              <a:t> meegeven (</a:t>
            </a:r>
            <a:r>
              <a:rPr lang="nl-BE" sz="2400" dirty="0" err="1" smtClean="0"/>
              <a:t>vb</a:t>
            </a:r>
            <a:r>
              <a:rPr lang="nl-BE" sz="2400" dirty="0" smtClean="0"/>
              <a:t> de gebruiker kan geen afbeeldingen weergeven).</a:t>
            </a:r>
          </a:p>
          <a:p>
            <a:pPr lvl="2"/>
            <a:r>
              <a:rPr lang="nl-BE" sz="2200" dirty="0" smtClean="0"/>
              <a:t>li {</a:t>
            </a:r>
            <a:br>
              <a:rPr lang="nl-BE" sz="2200" dirty="0" smtClean="0"/>
            </a:br>
            <a:r>
              <a:rPr lang="nl-BE" sz="2200" dirty="0" smtClean="0"/>
              <a:t>    list-</a:t>
            </a:r>
            <a:r>
              <a:rPr lang="nl-BE" sz="2200" dirty="0" err="1" smtClean="0"/>
              <a:t>style</a:t>
            </a:r>
            <a:r>
              <a:rPr lang="nl-BE" sz="2200" dirty="0" smtClean="0"/>
              <a:t>: </a:t>
            </a:r>
            <a:r>
              <a:rPr lang="nl-BE" sz="2200" dirty="0" err="1" smtClean="0"/>
              <a:t>outside</a:t>
            </a:r>
            <a:r>
              <a:rPr lang="nl-BE" sz="2200" dirty="0" smtClean="0"/>
              <a:t> </a:t>
            </a:r>
            <a:r>
              <a:rPr lang="nl-BE" sz="2200" dirty="0" err="1" smtClean="0"/>
              <a:t>circle</a:t>
            </a:r>
            <a:r>
              <a:rPr lang="nl-BE" sz="2200" dirty="0" smtClean="0"/>
              <a:t> </a:t>
            </a:r>
            <a:r>
              <a:rPr lang="nl-BE" sz="2200" dirty="0" err="1" smtClean="0"/>
              <a:t>url</a:t>
            </a:r>
            <a:r>
              <a:rPr lang="nl-BE" sz="2200" dirty="0" smtClean="0"/>
              <a:t>(sterretje.gif);</a:t>
            </a:r>
            <a:br>
              <a:rPr lang="nl-BE" sz="2200" dirty="0" smtClean="0"/>
            </a:br>
            <a:r>
              <a:rPr lang="nl-BE" sz="2200" dirty="0" smtClean="0"/>
              <a:t>}</a:t>
            </a:r>
            <a:endParaRPr lang="nl-BE" sz="2200" dirty="0"/>
          </a:p>
          <a:p>
            <a:endParaRPr lang="nl-BE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Let op descendent </a:t>
            </a:r>
            <a:r>
              <a:rPr lang="nl-BE" dirty="0" err="1" smtClean="0"/>
              <a:t>selectors</a:t>
            </a:r>
            <a:r>
              <a:rPr lang="nl-BE" dirty="0" smtClean="0"/>
              <a:t>!</a:t>
            </a:r>
            <a:endParaRPr lang="nl-BE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Zie </a:t>
            </a:r>
            <a:r>
              <a:rPr lang="nl-BE" dirty="0" err="1" smtClean="0">
                <a:solidFill>
                  <a:schemeClr val="accent1"/>
                </a:solidFill>
              </a:rPr>
              <a:t>liDescendentCSS.css</a:t>
            </a:r>
            <a:endParaRPr lang="nl-BE" dirty="0" smtClean="0">
              <a:solidFill>
                <a:schemeClr val="accent1"/>
              </a:solidFill>
            </a:endParaRPr>
          </a:p>
          <a:p>
            <a:endParaRPr lang="nl-BE" dirty="0" smtClean="0">
              <a:solidFill>
                <a:schemeClr val="accent1"/>
              </a:solidFill>
            </a:endParaRPr>
          </a:p>
          <a:p>
            <a:endParaRPr lang="nl-BE" dirty="0" smtClean="0"/>
          </a:p>
          <a:p>
            <a:r>
              <a:rPr lang="nl-BE" dirty="0" smtClean="0"/>
              <a:t>Herhalingsoefening 10-2 : </a:t>
            </a:r>
            <a:br>
              <a:rPr lang="nl-BE" dirty="0" smtClean="0"/>
            </a:br>
            <a:r>
              <a:rPr lang="nl-BE" dirty="0" smtClean="0"/>
              <a:t>maak een lijst binnen een definitielijst en geef de binnenste lijst een totaal andere vormgeving.</a:t>
            </a:r>
            <a:endParaRPr lang="nl-BE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7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smtClean="0"/>
              <a:t>Een navigatiebalk maken met </a:t>
            </a:r>
            <a:r>
              <a:rPr lang="nl-BE" dirty="0" err="1" smtClean="0"/>
              <a:t>css</a:t>
            </a:r>
            <a:endParaRPr lang="en-GB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 smtClean="0"/>
              <a:t>Zie bron </a:t>
            </a:r>
            <a:r>
              <a:rPr lang="nl-BE" dirty="0" err="1" smtClean="0">
                <a:solidFill>
                  <a:schemeClr val="accent1"/>
                </a:solidFill>
              </a:rPr>
              <a:t>menu.html</a:t>
            </a:r>
            <a:endParaRPr lang="nl-BE" dirty="0" smtClean="0">
              <a:solidFill>
                <a:schemeClr val="accent1"/>
              </a:solidFill>
            </a:endParaRPr>
          </a:p>
          <a:p>
            <a:endParaRPr lang="nl-BE" dirty="0" smtClean="0">
              <a:solidFill>
                <a:schemeClr val="accent1"/>
              </a:solidFill>
            </a:endParaRPr>
          </a:p>
          <a:p>
            <a:r>
              <a:rPr lang="nl-BE" dirty="0" smtClean="0"/>
              <a:t>Pas de lijst aan : (#navigatie)</a:t>
            </a:r>
          </a:p>
          <a:p>
            <a:pPr lvl="1"/>
            <a:r>
              <a:rPr lang="nl-BE" dirty="0" smtClean="0"/>
              <a:t>list-</a:t>
            </a:r>
            <a:r>
              <a:rPr lang="nl-BE" dirty="0" err="1" smtClean="0"/>
              <a:t>style</a:t>
            </a:r>
            <a:r>
              <a:rPr lang="nl-BE" dirty="0" smtClean="0"/>
              <a:t>-type none, </a:t>
            </a:r>
            <a:r>
              <a:rPr lang="nl-BE" dirty="0" smtClean="0"/>
              <a:t>margin &amp; padding 0px;</a:t>
            </a:r>
          </a:p>
          <a:p>
            <a:r>
              <a:rPr lang="nl-BE" dirty="0" smtClean="0"/>
              <a:t>Pas de </a:t>
            </a:r>
            <a:r>
              <a:rPr lang="nl-BE" dirty="0" err="1" smtClean="0"/>
              <a:t>li</a:t>
            </a:r>
            <a:r>
              <a:rPr lang="nl-BE" dirty="0" smtClean="0"/>
              <a:t> aan : (#navigatie </a:t>
            </a:r>
            <a:r>
              <a:rPr lang="nl-BE" dirty="0" err="1" smtClean="0"/>
              <a:t>li</a:t>
            </a:r>
            <a:r>
              <a:rPr lang="nl-BE" dirty="0" smtClean="0"/>
              <a:t>)</a:t>
            </a:r>
          </a:p>
          <a:p>
            <a:pPr lvl="1"/>
            <a:r>
              <a:rPr lang="nl-BE" dirty="0" smtClean="0"/>
              <a:t>Achtergrondkleur, rand, padding &amp; </a:t>
            </a:r>
            <a:r>
              <a:rPr lang="nl-BE" dirty="0" err="1" smtClean="0"/>
              <a:t>text-align</a:t>
            </a:r>
            <a:endParaRPr lang="nl-BE" dirty="0" smtClean="0"/>
          </a:p>
          <a:p>
            <a:pPr lvl="1"/>
            <a:r>
              <a:rPr lang="nl-BE" dirty="0" smtClean="0"/>
              <a:t>Effect : zie boek afb. 10.10 p 231</a:t>
            </a:r>
          </a:p>
          <a:p>
            <a:r>
              <a:rPr lang="nl-BE" dirty="0" smtClean="0"/>
              <a:t>Pas de breedte aan : (#navigatie)</a:t>
            </a:r>
          </a:p>
          <a:p>
            <a:pPr lvl="1"/>
            <a:r>
              <a:rPr lang="nl-BE" dirty="0" smtClean="0"/>
              <a:t>Effect : zie boek afb. 10.11 p 231</a:t>
            </a:r>
          </a:p>
          <a:p>
            <a:pPr lvl="1"/>
            <a:endParaRPr lang="nl-BE" dirty="0" smtClean="0"/>
          </a:p>
          <a:p>
            <a:endParaRPr lang="en-GB" dirty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Navigatiebalken</a:t>
            </a:r>
            <a:endParaRPr lang="en-GB" dirty="0"/>
          </a:p>
        </p:txBody>
      </p:sp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Pas de links aan : (#navigatie a ; #navigatie a:link ; #navigatie a:visited ; #navigatie a:hover)</a:t>
            </a:r>
          </a:p>
          <a:p>
            <a:pPr lvl="1"/>
            <a:r>
              <a:rPr lang="nl-BE" dirty="0" smtClean="0"/>
              <a:t>Aanpassen kleuren &amp; rand</a:t>
            </a:r>
          </a:p>
          <a:p>
            <a:pPr lvl="1"/>
            <a:r>
              <a:rPr lang="nl-BE" dirty="0" smtClean="0"/>
              <a:t>Resultaat : zie boek afbeelding 10.12 p232</a:t>
            </a:r>
          </a:p>
          <a:p>
            <a:pPr lvl="1"/>
            <a:endParaRPr lang="nl-BE" dirty="0" smtClean="0"/>
          </a:p>
        </p:txBody>
      </p:sp>
      <p:pic>
        <p:nvPicPr>
          <p:cNvPr id="4" name="Audiobesta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disee" id="{AEB4D86C-A4C5-4820-ABD1-11A79AE49391}" vid="{AB0DCB06-50D4-4DE4-A2CC-6BA398E406AE}"/>
    </a:ext>
  </a:extLst>
</a:theme>
</file>

<file path=ppt/theme/theme2.xml><?xml version="1.0" encoding="utf-8"?>
<a:theme xmlns:a="http://schemas.openxmlformats.org/drawingml/2006/main" name="2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7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5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6_Odisee">
  <a:themeElements>
    <a:clrScheme name="Odisee">
      <a:dk1>
        <a:srgbClr val="000000"/>
      </a:dk1>
      <a:lt1>
        <a:sysClr val="window" lastClr="FFFFFF"/>
      </a:lt1>
      <a:dk2>
        <a:srgbClr val="E6E6E6"/>
      </a:dk2>
      <a:lt2>
        <a:srgbClr val="E6E6E6"/>
      </a:lt2>
      <a:accent1>
        <a:srgbClr val="89B368"/>
      </a:accent1>
      <a:accent2>
        <a:srgbClr val="4E8DCC"/>
      </a:accent2>
      <a:accent3>
        <a:srgbClr val="447E90"/>
      </a:accent3>
      <a:accent4>
        <a:srgbClr val="3F9A79"/>
      </a:accent4>
      <a:accent5>
        <a:srgbClr val="6B4189"/>
      </a:accent5>
      <a:accent6>
        <a:srgbClr val="DCA655"/>
      </a:accent6>
      <a:hlink>
        <a:srgbClr val="000000"/>
      </a:hlink>
      <a:folHlink>
        <a:srgbClr val="6B41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2036</TotalTime>
  <Words>560</Words>
  <Application>Microsoft Office PowerPoint</Application>
  <PresentationFormat>Diavoorstelling (4:3)</PresentationFormat>
  <Paragraphs>94</Paragraphs>
  <Slides>13</Slides>
  <Notes>3</Notes>
  <HiddenSlides>0</HiddenSlides>
  <MMClips>12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7</vt:i4>
      </vt:variant>
      <vt:variant>
        <vt:lpstr>Diatitels</vt:lpstr>
      </vt:variant>
      <vt:variant>
        <vt:i4>13</vt:i4>
      </vt:variant>
    </vt:vector>
  </HeadingPairs>
  <TitlesOfParts>
    <vt:vector size="24" baseType="lpstr">
      <vt:lpstr>Arial</vt:lpstr>
      <vt:lpstr>Calibri</vt:lpstr>
      <vt:lpstr>Corbel</vt:lpstr>
      <vt:lpstr>Courier New</vt:lpstr>
      <vt:lpstr>Odisee</vt:lpstr>
      <vt:lpstr>2_Odisee</vt:lpstr>
      <vt:lpstr>3_Odisee</vt:lpstr>
      <vt:lpstr>7_Odisee</vt:lpstr>
      <vt:lpstr>4_Odisee</vt:lpstr>
      <vt:lpstr>5_Odisee</vt:lpstr>
      <vt:lpstr>6_Odisee</vt:lpstr>
      <vt:lpstr>Mobiel en Internet 1</vt:lpstr>
      <vt:lpstr>PowerPoint-presentatie</vt:lpstr>
      <vt:lpstr>PowerPoint-presentatie</vt:lpstr>
      <vt:lpstr>List-style </vt:lpstr>
      <vt:lpstr>PowerPoint-presentatie</vt:lpstr>
      <vt:lpstr>PowerPoint-presentatie</vt:lpstr>
      <vt:lpstr>Let op descendent selectors!</vt:lpstr>
      <vt:lpstr>Een navigatiebalk maken met css</vt:lpstr>
      <vt:lpstr>Navigatiebalken</vt:lpstr>
      <vt:lpstr>Navigatiebalken</vt:lpstr>
      <vt:lpstr>Navigatiebalken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Webontwikkeling 1</dc:title>
  <dc:creator>Steven Ophalvens</dc:creator>
  <cp:lastModifiedBy>Steven Ophalvens</cp:lastModifiedBy>
  <cp:revision>184</cp:revision>
  <dcterms:modified xsi:type="dcterms:W3CDTF">2016-11-22T07:28:13Z</dcterms:modified>
</cp:coreProperties>
</file>